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Swiggy Food Delivery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comprehensive analytics project examining 10,000 orders to uncover insights on customer behavior, restaurant performance, delivery efficiency, and revenue optimization using Python, SQL, and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568" y="430173"/>
            <a:ext cx="5210651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Impact &amp; Conclusion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568" y="1310164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Achievements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47568" y="1759863"/>
            <a:ext cx="657677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end-to-end analytics solution demonstrates how data-driven insights can transform food delivery operations. The project showcases: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7568" y="2401133"/>
            <a:ext cx="65767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Complete analytics workflow from cleaning to visualization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7568" y="2706053"/>
            <a:ext cx="65767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Actionable insights for business decision-making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7568" y="3010972"/>
            <a:ext cx="65767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Professional-grade data storytelling skills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7568" y="3315891"/>
            <a:ext cx="65767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Operational efficiency improvements</a:t>
            </a:r>
            <a:endParaRPr lang="en-US" sz="12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3677" y="1329690"/>
            <a:ext cx="6576774" cy="6576774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47568" y="8258413"/>
            <a:ext cx="13535263" cy="914995"/>
          </a:xfrm>
          <a:prstGeom prst="roundRect">
            <a:avLst>
              <a:gd name="adj" fmla="val 15390"/>
            </a:avLst>
          </a:prstGeom>
          <a:solidFill>
            <a:srgbClr val="FFC4B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7" y="8499872"/>
            <a:ext cx="195501" cy="15644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55965" y="8453914"/>
            <a:ext cx="12870418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Business Value: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Critical insights on customer behavior, delivery performance, restaurant efficiency, and revenue optimization support strategic decision-making and improve operational efficiency across the platform.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62614"/>
            <a:ext cx="6407944" cy="2592348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28409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00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Patterns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9472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Study demand across cities, cuisines, segments, and peak hours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62614"/>
            <a:ext cx="6408063" cy="2592348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0970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28409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004304"/>
            <a:ext cx="2911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Performance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49472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 speed, distance impact, and partner efficiency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681776"/>
            <a:ext cx="6407944" cy="2229445"/>
          </a:xfrm>
          <a:prstGeom prst="roundRect">
            <a:avLst>
              <a:gd name="adj" fmla="val 915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49162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103257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823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 Analysis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31388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 top performers and cuisine popularity trends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681776"/>
            <a:ext cx="6408063" cy="2229445"/>
          </a:xfrm>
          <a:prstGeom prst="roundRect">
            <a:avLst>
              <a:gd name="adj" fmla="val 915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49162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103257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823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Coupon Impact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31388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Evaluate offer effectiveness and customer retention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71663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a comprehensive 4-page Power BI dashboard to generate actionable insights for optimizing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3993"/>
            <a:ext cx="62678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&amp;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39747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10,000 Orders Analyzed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1714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Core Fields: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Order details, delivery metrics, restaurant info, ratings, and customer data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09924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Extended Fields: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Customer segments, membership status, coupon usage, platform fees, and delay indicators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27397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Toolkit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856321" y="339185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Data cleaning, EDA, feature engineering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19695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SQL: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Operational analytics, revenue insights, segmentation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36495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Power BI: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Interactive dashboards and storytelling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9101"/>
            <a:ext cx="7370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Behavior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4138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1PM &amp; 8PM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57318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Peak Hours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6360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order volumes during lunch and dinner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54138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57318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Swiggy One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41793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Members order more frequently than regular users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54138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45%+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57318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Revenue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41793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Premium segment drives nearly half of total revenue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7617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Most active cities include Mumbai, Delhi, and Bangalore, with the Regular customer segment showing highest activity. Evening peak (7-9 PM) generates maximum orders.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1600"/>
            <a:ext cx="9184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 &amp; Cuisine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0821"/>
            <a:ext cx="2902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Food Dominance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12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 cuisine category with consistent high order volumes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Italian Favorites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2012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Second most popular cuisine with strong customer preference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Biryani High-Value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2012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Dominates high-value orders with premium pricing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821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Cloud Kitchens deliver 10-15 minutes faster than Dine-in outlets. Some restaurants consistently cause delays due to high prep times.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437" y="355521"/>
            <a:ext cx="468677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Performance Analysis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3048238" y="1858208"/>
            <a:ext cx="1590080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95%</a:t>
            </a:r>
            <a:endParaRPr lang="en-US" sz="2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812" y="1050250"/>
            <a:ext cx="1939171" cy="19391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35379" y="3150870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Partners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2437" y="3430310"/>
            <a:ext cx="6781919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Best delivery partners achieve on-time delivery excellence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9991725" y="1858208"/>
            <a:ext cx="1590080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70%</a:t>
            </a:r>
            <a:endParaRPr lang="en-US" sz="2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298" y="1050250"/>
            <a:ext cx="1939171" cy="19391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78985" y="3150870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Performers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7395924" y="3430310"/>
            <a:ext cx="6782038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Slowest partners drop to concerning delivery rates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452437" y="3911679"/>
            <a:ext cx="1939171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Findings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52437" y="4283273"/>
            <a:ext cx="8109109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delivery time: 25-45 minutes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452437" y="4535329"/>
            <a:ext cx="8109109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Orders above 6 km have significantly higher delays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452437" y="4787384"/>
            <a:ext cx="8109109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Distance and prep time strongly influence delays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452437" y="5039439"/>
            <a:ext cx="8109109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Partner performance variance up to 20 minutes</a:t>
            </a:r>
            <a:endParaRPr lang="en-US" sz="100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44" y="3927872"/>
            <a:ext cx="5301020" cy="5301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5966222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Coupon &amp; Offer Impact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9" y="4378285"/>
            <a:ext cx="4362688" cy="8811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1314" y="547973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35-40% Usage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91314" y="5956102"/>
            <a:ext cx="392215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Orders utilize coupon codes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37" y="4378285"/>
            <a:ext cx="4362807" cy="8811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4003" y="547973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 Boost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354003" y="5956102"/>
            <a:ext cx="392227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Coupons increase order count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544" y="4378285"/>
            <a:ext cx="4362807" cy="8811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810" y="547973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Reduction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6810" y="5956102"/>
            <a:ext cx="392227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But lower average order value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101447" y="7024330"/>
            <a:ext cx="1275790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"NEW50" coupon attracts high first-order conversions, while regular discounts improve retention for Budget customers.</a:t>
            </a:r>
            <a:endParaRPr lang="en-US" sz="1700" dirty="0"/>
          </a:p>
        </p:txBody>
      </p:sp>
      <p:sp>
        <p:nvSpPr>
          <p:cNvPr id="14" name="Shape 8"/>
          <p:cNvSpPr/>
          <p:nvPr/>
        </p:nvSpPr>
        <p:spPr>
          <a:xfrm>
            <a:off x="771049" y="6776561"/>
            <a:ext cx="30480" cy="847963"/>
          </a:xfrm>
          <a:prstGeom prst="rect">
            <a:avLst/>
          </a:prstGeom>
          <a:solidFill>
            <a:srgbClr val="FF7047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457" y="505658"/>
            <a:ext cx="6598444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Dashboard Overview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9457" y="1355408"/>
            <a:ext cx="18371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9457" y="1644729"/>
            <a:ext cx="7857887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6" name="Text 3"/>
          <p:cNvSpPr/>
          <p:nvPr/>
        </p:nvSpPr>
        <p:spPr>
          <a:xfrm>
            <a:off x="6129457" y="1782247"/>
            <a:ext cx="229695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Executive Overview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29457" y="2179558"/>
            <a:ext cx="7857887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High-level KPIs, order trends, and revenue summary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29457" y="2794873"/>
            <a:ext cx="18371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29457" y="3084195"/>
            <a:ext cx="7857887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0" name="Text 7"/>
          <p:cNvSpPr/>
          <p:nvPr/>
        </p:nvSpPr>
        <p:spPr>
          <a:xfrm>
            <a:off x="6129457" y="3221712"/>
            <a:ext cx="229695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&amp; Revenue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129457" y="3619024"/>
            <a:ext cx="7857887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Segment analysis, membership impact, spending patterns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129457" y="4234339"/>
            <a:ext cx="18371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9457" y="4523661"/>
            <a:ext cx="7857887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4" name="Text 11"/>
          <p:cNvSpPr/>
          <p:nvPr/>
        </p:nvSpPr>
        <p:spPr>
          <a:xfrm>
            <a:off x="6129457" y="4661178"/>
            <a:ext cx="229695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Operations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129457" y="5058489"/>
            <a:ext cx="7857887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Partner performance, delay analysis, distance metrics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29457" y="5673804"/>
            <a:ext cx="18371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29457" y="5963126"/>
            <a:ext cx="7857887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8" name="Text 15"/>
          <p:cNvSpPr/>
          <p:nvPr/>
        </p:nvSpPr>
        <p:spPr>
          <a:xfrm>
            <a:off x="6129457" y="6100643"/>
            <a:ext cx="229695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 Insights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129457" y="6497955"/>
            <a:ext cx="7857887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Cuisine popularity, prep times, rating distributions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129457" y="7136249"/>
            <a:ext cx="7857887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comprehensive 4-page interactive dashboard enabling stakeholders to explore data, identify trends, and make informed decisions.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7288768" cy="685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Recommendations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8191" y="1728549"/>
            <a:ext cx="6437233" cy="2840236"/>
          </a:xfrm>
          <a:prstGeom prst="roundRect">
            <a:avLst>
              <a:gd name="adj" fmla="val 6956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8671" y="1759029"/>
            <a:ext cx="6376273" cy="658416"/>
          </a:xfrm>
          <a:prstGeom prst="roundRect">
            <a:avLst>
              <a:gd name="adj" fmla="val 24450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2144" y="1919764"/>
            <a:ext cx="329208" cy="3292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8103" y="2636877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18103" y="3111579"/>
            <a:ext cx="593740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Prioritize top delivery partners for long distances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18103" y="3539609"/>
            <a:ext cx="593740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Alert restaurants with high prep times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18103" y="3967639"/>
            <a:ext cx="593740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 routes for orders above 6 km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24857" y="1728549"/>
            <a:ext cx="6437352" cy="2840236"/>
          </a:xfrm>
          <a:prstGeom prst="roundRect">
            <a:avLst>
              <a:gd name="adj" fmla="val 6956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55337" y="1759029"/>
            <a:ext cx="6376392" cy="658416"/>
          </a:xfrm>
          <a:prstGeom prst="roundRect">
            <a:avLst>
              <a:gd name="adj" fmla="val 24450"/>
            </a:avLst>
          </a:prstGeom>
          <a:solidFill>
            <a:srgbClr val="FFFFF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8929" y="1919764"/>
            <a:ext cx="329208" cy="32920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74769" y="2636877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Strategy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7674769" y="3111579"/>
            <a:ext cx="593752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Personalized discounts for Budget segment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674769" y="3539609"/>
            <a:ext cx="593752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Swiggy One to frequent users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7674769" y="3967639"/>
            <a:ext cx="593752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Introduce loyalty rewards for repeat customers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768191" y="4788218"/>
            <a:ext cx="6437233" cy="2840236"/>
          </a:xfrm>
          <a:prstGeom prst="roundRect">
            <a:avLst>
              <a:gd name="adj" fmla="val 6956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98671" y="4818698"/>
            <a:ext cx="6376273" cy="658416"/>
          </a:xfrm>
          <a:prstGeom prst="roundRect">
            <a:avLst>
              <a:gd name="adj" fmla="val 24450"/>
            </a:avLst>
          </a:prstGeom>
          <a:solidFill>
            <a:srgbClr val="FFFFFF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2144" y="4979432"/>
            <a:ext cx="329208" cy="32920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18103" y="5696545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 Focus</a:t>
            </a:r>
            <a:endParaRPr lang="en-US" sz="2150" dirty="0"/>
          </a:p>
        </p:txBody>
      </p:sp>
      <p:sp>
        <p:nvSpPr>
          <p:cNvPr id="21" name="Text 16"/>
          <p:cNvSpPr/>
          <p:nvPr/>
        </p:nvSpPr>
        <p:spPr>
          <a:xfrm>
            <a:off x="1018103" y="6171248"/>
            <a:ext cx="593740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best-rated restaurants in app carousel</a:t>
            </a:r>
            <a:endParaRPr lang="en-US" sz="1700" dirty="0"/>
          </a:p>
        </p:txBody>
      </p:sp>
      <p:sp>
        <p:nvSpPr>
          <p:cNvPr id="22" name="Text 17"/>
          <p:cNvSpPr/>
          <p:nvPr/>
        </p:nvSpPr>
        <p:spPr>
          <a:xfrm>
            <a:off x="1018103" y="6599277"/>
            <a:ext cx="593740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Reduce prep time for high-demand cuisines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1018103" y="7027307"/>
            <a:ext cx="593740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 low performers for improvement</a:t>
            </a:r>
            <a:endParaRPr lang="en-US" sz="1700" dirty="0"/>
          </a:p>
        </p:txBody>
      </p:sp>
      <p:sp>
        <p:nvSpPr>
          <p:cNvPr id="24" name="Shape 19"/>
          <p:cNvSpPr/>
          <p:nvPr/>
        </p:nvSpPr>
        <p:spPr>
          <a:xfrm>
            <a:off x="7424857" y="4788218"/>
            <a:ext cx="6437352" cy="2840236"/>
          </a:xfrm>
          <a:prstGeom prst="roundRect">
            <a:avLst>
              <a:gd name="adj" fmla="val 6956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25" name="Shape 20"/>
          <p:cNvSpPr/>
          <p:nvPr/>
        </p:nvSpPr>
        <p:spPr>
          <a:xfrm>
            <a:off x="7455337" y="4818698"/>
            <a:ext cx="6376392" cy="658416"/>
          </a:xfrm>
          <a:prstGeom prst="roundRect">
            <a:avLst>
              <a:gd name="adj" fmla="val 24450"/>
            </a:avLst>
          </a:prstGeom>
          <a:solidFill>
            <a:srgbClr val="FFFFFF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8929" y="4979432"/>
            <a:ext cx="329208" cy="329208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674769" y="5696545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Optimization</a:t>
            </a:r>
            <a:endParaRPr lang="en-US" sz="2150" dirty="0"/>
          </a:p>
        </p:txBody>
      </p:sp>
      <p:sp>
        <p:nvSpPr>
          <p:cNvPr id="28" name="Text 22"/>
          <p:cNvSpPr/>
          <p:nvPr/>
        </p:nvSpPr>
        <p:spPr>
          <a:xfrm>
            <a:off x="7674769" y="6171248"/>
            <a:ext cx="593752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Reduce high discounts for Premium customers</a:t>
            </a:r>
            <a:endParaRPr lang="en-US" sz="1700" dirty="0"/>
          </a:p>
        </p:txBody>
      </p:sp>
      <p:sp>
        <p:nvSpPr>
          <p:cNvPr id="29" name="Text 23"/>
          <p:cNvSpPr/>
          <p:nvPr/>
        </p:nvSpPr>
        <p:spPr>
          <a:xfrm>
            <a:off x="7674769" y="6599277"/>
            <a:ext cx="593752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coupons for non-repeat customers</a:t>
            </a:r>
            <a:endParaRPr lang="en-US" sz="1700" dirty="0"/>
          </a:p>
        </p:txBody>
      </p:sp>
      <p:sp>
        <p:nvSpPr>
          <p:cNvPr id="30" name="Text 24"/>
          <p:cNvSpPr/>
          <p:nvPr/>
        </p:nvSpPr>
        <p:spPr>
          <a:xfrm>
            <a:off x="7674769" y="7027307"/>
            <a:ext cx="593752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limited-time offers during peak hours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2025-11-20T11:35:53Z</dcterms:created>
  <dcterms:modified xsi:type="dcterms:W3CDTF">2025-11-20T11:35:53Z</dcterms:modified>
</cp:coreProperties>
</file>